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4" r:id="rId3"/>
    <p:sldId id="257" r:id="rId4"/>
    <p:sldId id="269" r:id="rId5"/>
    <p:sldId id="263" r:id="rId6"/>
    <p:sldId id="268" r:id="rId7"/>
    <p:sldId id="262" r:id="rId8"/>
    <p:sldId id="267" r:id="rId9"/>
    <p:sldId id="265" r:id="rId10"/>
    <p:sldId id="266" r:id="rId11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E4340"/>
    <a:srgbClr val="6B9A83"/>
    <a:srgbClr val="FFFFFF"/>
    <a:srgbClr val="387900"/>
    <a:srgbClr val="538CF3"/>
    <a:srgbClr val="FFD9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986"/>
    <p:restoredTop sz="95807"/>
  </p:normalViewPr>
  <p:slideViewPr>
    <p:cSldViewPr snapToGrid="0" snapToObjects="1">
      <p:cViewPr varScale="1">
        <p:scale>
          <a:sx n="128" d="100"/>
          <a:sy n="128" d="100"/>
        </p:scale>
        <p:origin x="76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C1B6EBE-CB2B-B847-9819-BC26C04060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3E19A778-EDDF-2B4F-BE43-B3D310C311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20BE8CF-F6DD-4C4E-A9D0-CC8C709B36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4A479F-7570-9F4B-BF23-DF39E4064529}" type="datetimeFigureOut">
              <a:rPr lang="de-DE" smtClean="0"/>
              <a:t>09.06.20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D671481-E59A-374C-A628-1A32B810AD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2223521-4748-7F4B-AF2C-B88325B8B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EC457-8AA1-F946-90F9-611F3C5F8C08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455616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763516-8982-5A45-8A25-5862FAF32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CF4036B1-59C1-7A4D-B6A7-F495CC5761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C95053F-70C4-BA48-AF8B-C219D83CFA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4A479F-7570-9F4B-BF23-DF39E4064529}" type="datetimeFigureOut">
              <a:rPr lang="de-DE" smtClean="0"/>
              <a:t>09.06.20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B721B6A-7DBB-AB46-81D1-BB8A135858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F82C6C3-5DB2-1745-98A7-AE6FA200A1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EC457-8AA1-F946-90F9-611F3C5F8C08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558764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AA1C7FD6-B464-EC49-ADCD-2CCD214E053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B134FED3-2E18-A34A-8B8E-C49B016E83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81B92A1-0BB4-CD43-944B-FE233BDB47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4A479F-7570-9F4B-BF23-DF39E4064529}" type="datetimeFigureOut">
              <a:rPr lang="de-DE" smtClean="0"/>
              <a:t>09.06.20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8DDFD0E-9F4B-2548-BB51-569F9EBB8B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40B594C-08CF-7C43-BDA2-ADD2D17D9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EC457-8AA1-F946-90F9-611F3C5F8C08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324197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01868A-1F74-D243-866B-3536FEFAC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FAFA816-BF38-3F42-BD13-34BCC262E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48AAC6E-4FC9-A04E-9F4C-60B1EE2979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4A479F-7570-9F4B-BF23-DF39E4064529}" type="datetimeFigureOut">
              <a:rPr lang="de-DE" smtClean="0"/>
              <a:t>09.06.20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DBB9C0D-5AD5-9E42-A005-074343DED8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19BCB6E-C1A2-C74D-9F73-E4AA783D1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EC457-8AA1-F946-90F9-611F3C5F8C08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139990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4A6E41-1FB1-3241-9F10-C1068D78D2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0ED83B3-11F2-B34C-9FBE-634A72CFD4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298529E-4207-EF4D-9C40-D3FA82877C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4A479F-7570-9F4B-BF23-DF39E4064529}" type="datetimeFigureOut">
              <a:rPr lang="de-DE" smtClean="0"/>
              <a:t>09.06.20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8FBD7AD-C3CD-824E-AC77-3D6DFC248C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7A97B84-2EBE-7C46-9FED-BC9086DC5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EC457-8AA1-F946-90F9-611F3C5F8C08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488391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37949C2-3253-7E4D-A045-9EBF2DAB1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683D148-5696-AC45-BA8C-EA2313DC3A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44C4C07-C615-2043-826E-8C4EDD8797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88A7805-9AC2-764E-8EB9-D9E4DC08B5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4A479F-7570-9F4B-BF23-DF39E4064529}" type="datetimeFigureOut">
              <a:rPr lang="de-DE" smtClean="0"/>
              <a:t>09.06.20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A346286-7DB1-DC40-81C6-0F8F3160F7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E1C45ED-7576-3245-96CA-23870E260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EC457-8AA1-F946-90F9-611F3C5F8C08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741209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E0229D-B3D6-244B-B041-58CDE5DB5A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F143C26-146A-3440-9663-7ADDC0664A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BFC4AA8-63B5-F04B-9E93-22352AF5A0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4AE7642A-4DE2-B84F-BC80-F278219415C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74B37276-F2F3-3045-8E6F-366DE1188D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6D81001C-7EAC-F44E-BBDC-59DEA58EC2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4A479F-7570-9F4B-BF23-DF39E4064529}" type="datetimeFigureOut">
              <a:rPr lang="de-DE" smtClean="0"/>
              <a:t>09.06.20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F5F93F46-9442-2B4C-8594-4C2C723A10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47B363C1-9DFF-B244-9272-04D9568C10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EC457-8AA1-F946-90F9-611F3C5F8C08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201008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12F661-3941-7944-9EDC-EB2CF4A6FE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6CB872C4-EDA1-E147-8818-570953D978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4A479F-7570-9F4B-BF23-DF39E4064529}" type="datetimeFigureOut">
              <a:rPr lang="de-DE" smtClean="0"/>
              <a:t>09.06.20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CACE60F-FFEA-C24E-AD89-09D6C89CA2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D477F87-B524-824B-A7B3-4F2F0B2C2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EC457-8AA1-F946-90F9-611F3C5F8C08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869342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E10E0605-C63E-9C49-83E0-76F3EAEA7A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4A479F-7570-9F4B-BF23-DF39E4064529}" type="datetimeFigureOut">
              <a:rPr lang="de-DE" smtClean="0"/>
              <a:t>09.06.20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3CE94FBD-3A06-F941-AAD4-EFF91A8A06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BB4A1EE-7DE4-824B-9013-D87684D81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EC457-8AA1-F946-90F9-611F3C5F8C08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101245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5D4920-BDB9-8347-828F-B0AC6E8977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02D2DD5-AF47-F84F-8F2E-8887F05015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FF585DE2-4C94-AF40-A706-49DBD0ECE2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A1A453F-517D-0B43-93D3-AF89D997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4A479F-7570-9F4B-BF23-DF39E4064529}" type="datetimeFigureOut">
              <a:rPr lang="de-DE" smtClean="0"/>
              <a:t>09.06.20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1828916-A369-3041-83E7-54BA6F55B3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047EE6C-A2A6-3A49-B420-1CC500C0B7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EC457-8AA1-F946-90F9-611F3C5F8C08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16954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221226C-F891-734D-950E-0C36702091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3BAA8581-32CA-0A46-8D60-9D0A6704F54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1F8D87E8-38D2-4B46-90B2-DF922DE935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846F931-0839-434D-A698-7A79073D16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4A479F-7570-9F4B-BF23-DF39E4064529}" type="datetimeFigureOut">
              <a:rPr lang="de-DE" smtClean="0"/>
              <a:t>09.06.20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1C0E862-7E3A-F543-9265-ACE3933ED5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BAC1FF3-F621-3D41-9529-85601B833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EC457-8AA1-F946-90F9-611F3C5F8C08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430420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7824E965-7F74-8247-85BA-9A79514288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CA24654-F926-1141-90D8-62D0DD6A90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AC1B3DE-606A-6748-90F3-8D56686AD5C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4A479F-7570-9F4B-BF23-DF39E4064529}" type="datetimeFigureOut">
              <a:rPr lang="de-DE" smtClean="0"/>
              <a:t>09.06.20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7C252A0-1119-6645-90D4-2ADFA8656A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84C10C5-5FB6-B949-BAE2-20D1F838B3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FEC457-8AA1-F946-90F9-611F3C5F8C08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512288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565A849D-B731-7545-9A05-042070B43CE3}"/>
              </a:ext>
            </a:extLst>
          </p:cNvPr>
          <p:cNvSpPr/>
          <p:nvPr/>
        </p:nvSpPr>
        <p:spPr>
          <a:xfrm>
            <a:off x="0" y="796646"/>
            <a:ext cx="12192000" cy="5336424"/>
          </a:xfrm>
          <a:prstGeom prst="rect">
            <a:avLst/>
          </a:prstGeom>
          <a:solidFill>
            <a:schemeClr val="accent6">
              <a:lumMod val="60000"/>
              <a:lumOff val="40000"/>
              <a:alpha val="4588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397E303E-26F5-E949-8EDB-C9D74CC242EF}"/>
              </a:ext>
            </a:extLst>
          </p:cNvPr>
          <p:cNvSpPr/>
          <p:nvPr/>
        </p:nvSpPr>
        <p:spPr>
          <a:xfrm>
            <a:off x="1595718" y="0"/>
            <a:ext cx="3567953" cy="6858000"/>
          </a:xfrm>
          <a:prstGeom prst="rect">
            <a:avLst/>
          </a:prstGeom>
          <a:solidFill>
            <a:schemeClr val="accent6">
              <a:lumMod val="60000"/>
              <a:lumOff val="40000"/>
              <a:alpha val="4588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396BF79-C88A-3A47-A026-151CA1CD14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7541" y="760788"/>
            <a:ext cx="11196918" cy="2387600"/>
          </a:xfrm>
        </p:spPr>
        <p:txBody>
          <a:bodyPr anchor="ctr"/>
          <a:lstStyle/>
          <a:p>
            <a:r>
              <a:rPr lang="de-DE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Ergebnisse</a:t>
            </a:r>
            <a:br>
              <a:rPr lang="de-DE" dirty="0">
                <a:latin typeface="Helvetica Neue Light" panose="02000403000000020004" pitchFamily="2" charset="0"/>
                <a:ea typeface="Helvetica Neue Light" panose="02000403000000020004" pitchFamily="2" charset="0"/>
              </a:rPr>
            </a:br>
            <a:r>
              <a:rPr lang="de-DE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Data Science Team 6 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1B58A13-FD76-D14B-AC79-BE9E44A9EB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3718" y="3464858"/>
            <a:ext cx="10524564" cy="2387600"/>
          </a:xfrm>
        </p:spPr>
        <p:txBody>
          <a:bodyPr>
            <a:normAutofit/>
          </a:bodyPr>
          <a:lstStyle/>
          <a:p>
            <a:r>
              <a:rPr lang="de-DE" sz="28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Einführung in Data Science und maschinelles Lernen mit R </a:t>
            </a:r>
          </a:p>
          <a:p>
            <a:endParaRPr lang="de-DE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r>
              <a:rPr lang="de-DE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Tammo</a:t>
            </a:r>
            <a:r>
              <a:rPr lang="de-DE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Zimmermann, Dirk </a:t>
            </a:r>
            <a:r>
              <a:rPr lang="de-DE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Brockhausen</a:t>
            </a:r>
            <a:r>
              <a:rPr lang="de-DE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, Christiane </a:t>
            </a:r>
            <a:r>
              <a:rPr lang="de-DE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Laging</a:t>
            </a:r>
            <a:r>
              <a:rPr lang="de-DE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und Franziska Paul </a:t>
            </a:r>
          </a:p>
          <a:p>
            <a:endParaRPr lang="de-DE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r>
              <a:rPr lang="de-DE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09.06.2020</a:t>
            </a:r>
          </a:p>
        </p:txBody>
      </p:sp>
    </p:spTree>
    <p:extLst>
      <p:ext uri="{BB962C8B-B14F-4D97-AF65-F5344CB8AC3E}">
        <p14:creationId xmlns:p14="http://schemas.microsoft.com/office/powerpoint/2010/main" val="7151215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>
            <a:extLst>
              <a:ext uri="{FF2B5EF4-FFF2-40B4-BE49-F238E27FC236}">
                <a16:creationId xmlns:a16="http://schemas.microsoft.com/office/drawing/2014/main" id="{A6FE57D1-E241-B44E-A8E9-35664C2A9E09}"/>
              </a:ext>
            </a:extLst>
          </p:cNvPr>
          <p:cNvSpPr/>
          <p:nvPr/>
        </p:nvSpPr>
        <p:spPr>
          <a:xfrm>
            <a:off x="6656294" y="0"/>
            <a:ext cx="5535706" cy="6858000"/>
          </a:xfrm>
          <a:prstGeom prst="rect">
            <a:avLst/>
          </a:prstGeom>
          <a:solidFill>
            <a:schemeClr val="accent6">
              <a:lumMod val="60000"/>
              <a:lumOff val="40000"/>
              <a:alpha val="4588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872824E7-220F-5943-9E7E-0353E38E9EA2}"/>
              </a:ext>
            </a:extLst>
          </p:cNvPr>
          <p:cNvSpPr/>
          <p:nvPr/>
        </p:nvSpPr>
        <p:spPr>
          <a:xfrm>
            <a:off x="4768848" y="1400435"/>
            <a:ext cx="5849073" cy="4247476"/>
          </a:xfrm>
          <a:prstGeom prst="rect">
            <a:avLst/>
          </a:prstGeom>
          <a:solidFill>
            <a:srgbClr val="FFFFFF">
              <a:alpha val="45882"/>
            </a:srgbClr>
          </a:solidFill>
          <a:ln>
            <a:solidFill>
              <a:srgbClr val="0E43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2674932-95E9-1140-915C-41C225262E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1015"/>
            <a:ext cx="10515600" cy="1062412"/>
          </a:xfrm>
        </p:spPr>
        <p:txBody>
          <a:bodyPr>
            <a:normAutofit/>
          </a:bodyPr>
          <a:lstStyle/>
          <a:p>
            <a:pPr algn="ctr"/>
            <a:r>
              <a:rPr lang="de-DE" sz="32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Schätzung für den 04.06.2019 mit Hilfe des neuronalen Netzes</a:t>
            </a:r>
          </a:p>
        </p:txBody>
      </p:sp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D6128706-9110-A44B-85FC-4691592E74EF}"/>
              </a:ext>
            </a:extLst>
          </p:cNvPr>
          <p:cNvSpPr txBox="1">
            <a:spLocks/>
          </p:cNvSpPr>
          <p:nvPr/>
        </p:nvSpPr>
        <p:spPr>
          <a:xfrm>
            <a:off x="501406" y="1400436"/>
            <a:ext cx="3908548" cy="2696662"/>
          </a:xfrm>
          <a:prstGeom prst="rect">
            <a:avLst/>
          </a:prstGeom>
          <a:ln>
            <a:solidFill>
              <a:srgbClr val="0E4340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Eingebaute Variablen: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Temperatur</a:t>
            </a:r>
            <a:b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</a:b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Warengruppe </a:t>
            </a:r>
            <a:b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</a:b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Wochentag</a:t>
            </a:r>
            <a:b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</a:b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Regen</a:t>
            </a:r>
          </a:p>
          <a:p>
            <a:pPr marL="0" indent="0">
              <a:lnSpc>
                <a:spcPct val="110000"/>
              </a:lnSpc>
              <a:buNone/>
            </a:pPr>
            <a:endParaRPr lang="de-DE" sz="1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de-DE" sz="1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Berechnung aller Warengruppen </a:t>
            </a:r>
          </a:p>
        </p:txBody>
      </p:sp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0C7D474E-D08A-5A48-A3FD-ED62482860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0494502"/>
              </p:ext>
            </p:extLst>
          </p:nvPr>
        </p:nvGraphicFramePr>
        <p:xfrm>
          <a:off x="4962208" y="1574419"/>
          <a:ext cx="5435641" cy="38705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43842">
                  <a:extLst>
                    <a:ext uri="{9D8B030D-6E8A-4147-A177-3AD203B41FA5}">
                      <a16:colId xmlns:a16="http://schemas.microsoft.com/office/drawing/2014/main" val="3954225387"/>
                    </a:ext>
                  </a:extLst>
                </a:gridCol>
                <a:gridCol w="1036169">
                  <a:extLst>
                    <a:ext uri="{9D8B030D-6E8A-4147-A177-3AD203B41FA5}">
                      <a16:colId xmlns:a16="http://schemas.microsoft.com/office/drawing/2014/main" val="2324528078"/>
                    </a:ext>
                  </a:extLst>
                </a:gridCol>
                <a:gridCol w="2955630">
                  <a:extLst>
                    <a:ext uri="{9D8B030D-6E8A-4147-A177-3AD203B41FA5}">
                      <a16:colId xmlns:a16="http://schemas.microsoft.com/office/drawing/2014/main" val="1963566953"/>
                    </a:ext>
                  </a:extLst>
                </a:gridCol>
              </a:tblGrid>
              <a:tr h="799695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400" u="none" strike="noStrike">
                          <a:effectLst/>
                        </a:rPr>
                        <a:t>Warengruppe </a:t>
                      </a:r>
                      <a:endParaRPr lang="de-DE" sz="1400" b="1" i="0" u="none" strike="noStrike">
                        <a:solidFill>
                          <a:srgbClr val="000000"/>
                        </a:solidFill>
                        <a:effectLst/>
                        <a:latin typeface="Helvetica Leicht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400" u="none" strike="noStrike">
                          <a:effectLst/>
                        </a:rPr>
                        <a:t>MAPE </a:t>
                      </a:r>
                      <a:endParaRPr lang="de-DE" sz="1400" b="1" i="0" u="none" strike="noStrike">
                        <a:solidFill>
                          <a:srgbClr val="000000"/>
                        </a:solidFill>
                        <a:effectLst/>
                        <a:latin typeface="Helvetica Leicht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400" u="none" strike="noStrike" dirty="0">
                          <a:effectLst/>
                        </a:rPr>
                        <a:t>Vorhergesagter Umsatz  in EUR</a:t>
                      </a:r>
                      <a:endParaRPr lang="de-DE" sz="1400" b="1" i="0" u="none" strike="noStrike" dirty="0">
                        <a:solidFill>
                          <a:srgbClr val="000000"/>
                        </a:solidFill>
                        <a:effectLst/>
                        <a:latin typeface="Helvetica Leicht" pitchFamily="2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55867646"/>
                  </a:ext>
                </a:extLst>
              </a:tr>
              <a:tr h="511805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200" u="none" strike="noStrike">
                          <a:effectLst/>
                        </a:rPr>
                        <a:t>1</a:t>
                      </a:r>
                      <a:endParaRPr lang="de-DE" sz="1200" b="0" i="0" u="none" strike="noStrike">
                        <a:solidFill>
                          <a:srgbClr val="000000"/>
                        </a:solidFill>
                        <a:effectLst/>
                        <a:latin typeface="Helvetica Leicht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200" u="none" strike="noStrike" dirty="0">
                          <a:effectLst/>
                        </a:rPr>
                        <a:t>78,48%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 Leicht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200" u="none" strike="noStrike">
                          <a:effectLst/>
                        </a:rPr>
                        <a:t>216</a:t>
                      </a:r>
                      <a:endParaRPr lang="de-DE" sz="1200" b="0" i="0" u="none" strike="noStrike">
                        <a:solidFill>
                          <a:srgbClr val="000000"/>
                        </a:solidFill>
                        <a:effectLst/>
                        <a:latin typeface="Helvetica Leicht" pitchFamily="2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58469882"/>
                  </a:ext>
                </a:extLst>
              </a:tr>
              <a:tr h="511805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200" u="none" strike="noStrike">
                          <a:effectLst/>
                        </a:rPr>
                        <a:t>2</a:t>
                      </a:r>
                      <a:endParaRPr lang="de-DE" sz="1200" b="0" i="0" u="none" strike="noStrike">
                        <a:solidFill>
                          <a:srgbClr val="000000"/>
                        </a:solidFill>
                        <a:effectLst/>
                        <a:latin typeface="Helvetica Leicht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200" u="none" strike="noStrike">
                          <a:effectLst/>
                        </a:rPr>
                        <a:t>78,48%</a:t>
                      </a:r>
                      <a:endParaRPr lang="de-DE" sz="1200" b="0" i="0" u="none" strike="noStrike">
                        <a:solidFill>
                          <a:srgbClr val="000000"/>
                        </a:solidFill>
                        <a:effectLst/>
                        <a:latin typeface="Helvetica Leicht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200" u="none" strike="noStrike">
                          <a:effectLst/>
                        </a:rPr>
                        <a:t>229</a:t>
                      </a:r>
                      <a:endParaRPr lang="de-DE" sz="1200" b="0" i="0" u="none" strike="noStrike">
                        <a:solidFill>
                          <a:srgbClr val="000000"/>
                        </a:solidFill>
                        <a:effectLst/>
                        <a:latin typeface="Helvetica Leicht" pitchFamily="2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623354044"/>
                  </a:ext>
                </a:extLst>
              </a:tr>
              <a:tr h="511805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200" u="none" strike="noStrike">
                          <a:effectLst/>
                        </a:rPr>
                        <a:t>3</a:t>
                      </a:r>
                      <a:endParaRPr lang="de-DE" sz="1200" b="0" i="0" u="none" strike="noStrike">
                        <a:solidFill>
                          <a:srgbClr val="000000"/>
                        </a:solidFill>
                        <a:effectLst/>
                        <a:latin typeface="Helvetica Leicht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200" u="none" strike="noStrike">
                          <a:effectLst/>
                        </a:rPr>
                        <a:t>78,48%</a:t>
                      </a:r>
                      <a:endParaRPr lang="de-DE" sz="1200" b="0" i="0" u="none" strike="noStrike">
                        <a:solidFill>
                          <a:srgbClr val="000000"/>
                        </a:solidFill>
                        <a:effectLst/>
                        <a:latin typeface="Helvetica Leicht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200" u="none" strike="noStrike">
                          <a:effectLst/>
                        </a:rPr>
                        <a:t>218</a:t>
                      </a:r>
                      <a:endParaRPr lang="de-DE" sz="1200" b="0" i="0" u="none" strike="noStrike">
                        <a:solidFill>
                          <a:srgbClr val="000000"/>
                        </a:solidFill>
                        <a:effectLst/>
                        <a:latin typeface="Helvetica Leicht" pitchFamily="2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65762519"/>
                  </a:ext>
                </a:extLst>
              </a:tr>
              <a:tr h="511805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200" u="none" strike="noStrike">
                          <a:effectLst/>
                        </a:rPr>
                        <a:t>4</a:t>
                      </a:r>
                      <a:endParaRPr lang="de-DE" sz="1200" b="0" i="0" u="none" strike="noStrike">
                        <a:solidFill>
                          <a:srgbClr val="000000"/>
                        </a:solidFill>
                        <a:effectLst/>
                        <a:latin typeface="Helvetica Leicht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200" u="none" strike="noStrike">
                          <a:effectLst/>
                        </a:rPr>
                        <a:t>78,48%</a:t>
                      </a:r>
                      <a:endParaRPr lang="de-DE" sz="1200" b="0" i="0" u="none" strike="noStrike">
                        <a:solidFill>
                          <a:srgbClr val="000000"/>
                        </a:solidFill>
                        <a:effectLst/>
                        <a:latin typeface="Helvetica Leicht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200" u="none" strike="noStrike">
                          <a:effectLst/>
                        </a:rPr>
                        <a:t>190</a:t>
                      </a:r>
                      <a:endParaRPr lang="de-DE" sz="1200" b="0" i="0" u="none" strike="noStrike">
                        <a:solidFill>
                          <a:srgbClr val="000000"/>
                        </a:solidFill>
                        <a:effectLst/>
                        <a:latin typeface="Helvetica Leicht" pitchFamily="2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71824068"/>
                  </a:ext>
                </a:extLst>
              </a:tr>
              <a:tr h="511805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200" u="none" strike="noStrike">
                          <a:effectLst/>
                        </a:rPr>
                        <a:t>5</a:t>
                      </a:r>
                      <a:endParaRPr lang="de-DE" sz="1200" b="0" i="0" u="none" strike="noStrike">
                        <a:solidFill>
                          <a:srgbClr val="000000"/>
                        </a:solidFill>
                        <a:effectLst/>
                        <a:latin typeface="Helvetica Leicht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200" u="none" strike="noStrike">
                          <a:effectLst/>
                        </a:rPr>
                        <a:t>78,48%</a:t>
                      </a:r>
                      <a:endParaRPr lang="de-DE" sz="1200" b="0" i="0" u="none" strike="noStrike">
                        <a:solidFill>
                          <a:srgbClr val="000000"/>
                        </a:solidFill>
                        <a:effectLst/>
                        <a:latin typeface="Helvetica Leicht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200" u="none" strike="noStrike">
                          <a:effectLst/>
                        </a:rPr>
                        <a:t>191</a:t>
                      </a:r>
                      <a:endParaRPr lang="de-DE" sz="1200" b="0" i="0" u="none" strike="noStrike">
                        <a:solidFill>
                          <a:srgbClr val="000000"/>
                        </a:solidFill>
                        <a:effectLst/>
                        <a:latin typeface="Helvetica Leicht" pitchFamily="2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25421332"/>
                  </a:ext>
                </a:extLst>
              </a:tr>
              <a:tr h="511805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200" u="none" strike="noStrike">
                          <a:effectLst/>
                        </a:rPr>
                        <a:t>6</a:t>
                      </a:r>
                      <a:endParaRPr lang="de-DE" sz="1200" b="0" i="0" u="none" strike="noStrike">
                        <a:solidFill>
                          <a:srgbClr val="000000"/>
                        </a:solidFill>
                        <a:effectLst/>
                        <a:latin typeface="Helvetica Leicht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200" u="none" strike="noStrike">
                          <a:effectLst/>
                        </a:rPr>
                        <a:t>78,48%</a:t>
                      </a:r>
                      <a:endParaRPr lang="de-DE" sz="1200" b="0" i="0" u="none" strike="noStrike">
                        <a:solidFill>
                          <a:srgbClr val="000000"/>
                        </a:solidFill>
                        <a:effectLst/>
                        <a:latin typeface="Helvetica Leicht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200" u="none" strike="noStrike" dirty="0">
                          <a:effectLst/>
                        </a:rPr>
                        <a:t>166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 Leicht" pitchFamily="2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75222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188504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5F8A8391-4468-8C48-B2C3-8F2E7401630D}"/>
              </a:ext>
            </a:extLst>
          </p:cNvPr>
          <p:cNvSpPr/>
          <p:nvPr/>
        </p:nvSpPr>
        <p:spPr>
          <a:xfrm>
            <a:off x="0" y="0"/>
            <a:ext cx="8444753" cy="6858000"/>
          </a:xfrm>
          <a:prstGeom prst="rect">
            <a:avLst/>
          </a:prstGeom>
          <a:solidFill>
            <a:schemeClr val="accent6">
              <a:lumMod val="60000"/>
              <a:lumOff val="40000"/>
              <a:alpha val="4588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74C8A83-A7A4-C143-B13F-BE01BE8565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86" y="221712"/>
            <a:ext cx="3932237" cy="760741"/>
          </a:xfrm>
        </p:spPr>
        <p:txBody>
          <a:bodyPr anchor="ctr">
            <a:normAutofit/>
          </a:bodyPr>
          <a:lstStyle/>
          <a:p>
            <a:r>
              <a:rPr lang="de-DE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Der Datensatz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9ECAE29-EE83-1044-AAE4-AEBD45F43DC4}"/>
              </a:ext>
            </a:extLst>
          </p:cNvPr>
          <p:cNvSpPr/>
          <p:nvPr/>
        </p:nvSpPr>
        <p:spPr>
          <a:xfrm>
            <a:off x="463188" y="982453"/>
            <a:ext cx="11044518" cy="5556810"/>
          </a:xfrm>
          <a:prstGeom prst="rect">
            <a:avLst/>
          </a:prstGeom>
          <a:solidFill>
            <a:srgbClr val="FFFFFF">
              <a:alpha val="45882"/>
            </a:srgbClr>
          </a:solidFill>
          <a:ln>
            <a:solidFill>
              <a:srgbClr val="0E43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88B976E0-B41D-834B-BA7D-ADA0F96FB8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3693" y="1204165"/>
            <a:ext cx="9783508" cy="5113386"/>
          </a:xfrm>
        </p:spPr>
      </p:pic>
    </p:spTree>
    <p:extLst>
      <p:ext uri="{BB962C8B-B14F-4D97-AF65-F5344CB8AC3E}">
        <p14:creationId xmlns:p14="http://schemas.microsoft.com/office/powerpoint/2010/main" val="1915068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5F8A8391-4468-8C48-B2C3-8F2E7401630D}"/>
              </a:ext>
            </a:extLst>
          </p:cNvPr>
          <p:cNvSpPr/>
          <p:nvPr/>
        </p:nvSpPr>
        <p:spPr>
          <a:xfrm>
            <a:off x="0" y="0"/>
            <a:ext cx="8337176" cy="6858000"/>
          </a:xfrm>
          <a:prstGeom prst="rect">
            <a:avLst/>
          </a:prstGeom>
          <a:solidFill>
            <a:schemeClr val="accent6">
              <a:lumMod val="60000"/>
              <a:lumOff val="40000"/>
              <a:alpha val="4588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74C8A83-A7A4-C143-B13F-BE01BE8565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469" y="1828800"/>
            <a:ext cx="4534251" cy="1600200"/>
          </a:xfrm>
        </p:spPr>
        <p:txBody>
          <a:bodyPr anchor="ctr">
            <a:normAutofit/>
          </a:bodyPr>
          <a:lstStyle/>
          <a:p>
            <a:pPr algn="ctr"/>
            <a:r>
              <a:rPr lang="de-DE" sz="36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Zusätzlich eingebaute Variablen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6DA3470-0DA9-694B-9CEF-C13B095872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498975"/>
          </a:xfrm>
          <a:solidFill>
            <a:srgbClr val="FFFFFF">
              <a:alpha val="76078"/>
            </a:srgbClr>
          </a:solidFill>
          <a:ln>
            <a:solidFill>
              <a:schemeClr val="tx1"/>
            </a:solidFill>
          </a:ln>
        </p:spPr>
        <p:txBody>
          <a:bodyPr>
            <a:normAutofit fontScale="92500" lnSpcReduction="20000"/>
          </a:bodyPr>
          <a:lstStyle/>
          <a:p>
            <a:pPr marL="285750" indent="-285750">
              <a:lnSpc>
                <a:spcPct val="150000"/>
              </a:lnSpc>
            </a:pPr>
            <a:r>
              <a:rPr lang="de-DE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Wetter </a:t>
            </a:r>
          </a:p>
          <a:p>
            <a:pPr marL="742950" lvl="1" indent="-285750">
              <a:lnSpc>
                <a:spcPct val="150000"/>
              </a:lnSpc>
            </a:pPr>
            <a:r>
              <a:rPr lang="de-DE" sz="20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Windgeschwindigkeit</a:t>
            </a:r>
          </a:p>
          <a:p>
            <a:pPr marL="742950" lvl="1" indent="-285750">
              <a:lnSpc>
                <a:spcPct val="150000"/>
              </a:lnSpc>
            </a:pPr>
            <a:r>
              <a:rPr lang="de-DE" sz="20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Bewölkung </a:t>
            </a:r>
          </a:p>
          <a:p>
            <a:pPr marL="742950" lvl="1" indent="-285750">
              <a:lnSpc>
                <a:spcPct val="150000"/>
              </a:lnSpc>
            </a:pPr>
            <a:r>
              <a:rPr lang="de-DE" sz="20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Regen </a:t>
            </a:r>
          </a:p>
          <a:p>
            <a:pPr marL="742950" lvl="1" indent="-285750">
              <a:lnSpc>
                <a:spcPct val="150000"/>
              </a:lnSpc>
            </a:pPr>
            <a:r>
              <a:rPr lang="de-DE" sz="20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Temperatur</a:t>
            </a:r>
          </a:p>
          <a:p>
            <a:pPr marL="742950" lvl="1" indent="-285750">
              <a:lnSpc>
                <a:spcPct val="150000"/>
              </a:lnSpc>
            </a:pPr>
            <a:r>
              <a:rPr lang="de-DE" sz="2000" spc="-1">
                <a:solidFill>
                  <a:srgbClr val="000000"/>
                </a:solidFill>
                <a:latin typeface="Helvetica Neue Light"/>
                <a:ea typeface="Helvetica Neue Light"/>
              </a:rPr>
              <a:t>Monatliche Temperaturabweichung</a:t>
            </a:r>
            <a:endParaRPr lang="de-DE" sz="20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marL="285750" indent="-285750">
              <a:lnSpc>
                <a:spcPct val="150000"/>
              </a:lnSpc>
            </a:pPr>
            <a:r>
              <a:rPr lang="de-DE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Kieler Woche </a:t>
            </a:r>
          </a:p>
          <a:p>
            <a:pPr marL="285750" indent="-285750">
              <a:lnSpc>
                <a:spcPct val="150000"/>
              </a:lnSpc>
            </a:pPr>
            <a:r>
              <a:rPr lang="de-DE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Feiertage </a:t>
            </a:r>
          </a:p>
          <a:p>
            <a:pPr marL="742950" lvl="1" indent="-285750">
              <a:lnSpc>
                <a:spcPct val="150000"/>
              </a:lnSpc>
            </a:pPr>
            <a:r>
              <a:rPr lang="de-DE" sz="20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Heiligabend und Silvester als speziellen Feiertag </a:t>
            </a:r>
          </a:p>
          <a:p>
            <a:pPr mar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986135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866B6233-6216-664C-96F2-ED231C94FB9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>
              <a:lumMod val="60000"/>
              <a:lumOff val="40000"/>
              <a:alpha val="4588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C1F95CBD-D08C-B64C-AF67-DEBD8EFB681D}"/>
              </a:ext>
            </a:extLst>
          </p:cNvPr>
          <p:cNvSpPr/>
          <p:nvPr/>
        </p:nvSpPr>
        <p:spPr>
          <a:xfrm>
            <a:off x="1021977" y="779929"/>
            <a:ext cx="9905728" cy="5983942"/>
          </a:xfrm>
          <a:prstGeom prst="rect">
            <a:avLst/>
          </a:prstGeom>
          <a:solidFill>
            <a:srgbClr val="FFFFFF">
              <a:alpha val="45882"/>
            </a:srgbClr>
          </a:solidFill>
          <a:ln>
            <a:solidFill>
              <a:srgbClr val="0E43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74C8A83-A7A4-C143-B13F-BE01BE8565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189946"/>
            <a:ext cx="11444288" cy="1024494"/>
          </a:xfrm>
        </p:spPr>
        <p:txBody>
          <a:bodyPr anchor="t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de-DE" sz="2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Durchschnittlicher Umsatz der Warengruppen je Wochentag</a:t>
            </a:r>
          </a:p>
        </p:txBody>
      </p:sp>
      <p:pic>
        <p:nvPicPr>
          <p:cNvPr id="4" name="Grafik 3" descr="Ein Bild, das Computer, Fenster enthält.&#10;&#10;Automatisch generierte Beschreibung">
            <a:extLst>
              <a:ext uri="{FF2B5EF4-FFF2-40B4-BE49-F238E27FC236}">
                <a16:creationId xmlns:a16="http://schemas.microsoft.com/office/drawing/2014/main" id="{687B2673-2A2C-134F-B1B3-C698658E95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4295" y="935544"/>
            <a:ext cx="9547139" cy="5549275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D834DFDE-A7AC-2B43-89CC-8A4624607232}"/>
              </a:ext>
            </a:extLst>
          </p:cNvPr>
          <p:cNvSpPr txBox="1"/>
          <p:nvPr/>
        </p:nvSpPr>
        <p:spPr>
          <a:xfrm>
            <a:off x="1264295" y="881756"/>
            <a:ext cx="9547138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600" dirty="0"/>
              <a:t>Umsatz nach Wochentagen mit Konfidenzintervallen 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9522892C-0EED-1D4F-938D-31F3977FADB6}"/>
              </a:ext>
            </a:extLst>
          </p:cNvPr>
          <p:cNvSpPr txBox="1"/>
          <p:nvPr/>
        </p:nvSpPr>
        <p:spPr>
          <a:xfrm rot="16200000">
            <a:off x="-1585054" y="3544788"/>
            <a:ext cx="5603063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t">
            <a:spAutoFit/>
          </a:bodyPr>
          <a:lstStyle/>
          <a:p>
            <a:pPr algn="ctr"/>
            <a:r>
              <a:rPr lang="de-DE" sz="1200" dirty="0"/>
              <a:t>Umsatz in Euro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94CE8480-B3E2-E040-9D13-9C8B3F27622D}"/>
              </a:ext>
            </a:extLst>
          </p:cNvPr>
          <p:cNvSpPr txBox="1"/>
          <p:nvPr/>
        </p:nvSpPr>
        <p:spPr>
          <a:xfrm>
            <a:off x="1077976" y="6377243"/>
            <a:ext cx="9733457" cy="277364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t">
            <a:spAutoFit/>
          </a:bodyPr>
          <a:lstStyle/>
          <a:p>
            <a:pPr algn="ctr"/>
            <a:r>
              <a:rPr lang="de-DE" sz="1200" dirty="0"/>
              <a:t>Wochentage</a:t>
            </a:r>
          </a:p>
        </p:txBody>
      </p:sp>
    </p:spTree>
    <p:extLst>
      <p:ext uri="{BB962C8B-B14F-4D97-AF65-F5344CB8AC3E}">
        <p14:creationId xmlns:p14="http://schemas.microsoft.com/office/powerpoint/2010/main" val="9359155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866B6233-6216-664C-96F2-ED231C94FB9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>
              <a:lumMod val="60000"/>
              <a:lumOff val="40000"/>
              <a:alpha val="4588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C1F95CBD-D08C-B64C-AF67-DEBD8EFB681D}"/>
              </a:ext>
            </a:extLst>
          </p:cNvPr>
          <p:cNvSpPr/>
          <p:nvPr/>
        </p:nvSpPr>
        <p:spPr>
          <a:xfrm>
            <a:off x="1478756" y="982453"/>
            <a:ext cx="9229726" cy="5742753"/>
          </a:xfrm>
          <a:prstGeom prst="rect">
            <a:avLst/>
          </a:prstGeom>
          <a:solidFill>
            <a:srgbClr val="FFFFFF">
              <a:alpha val="45882"/>
            </a:srgbClr>
          </a:solidFill>
          <a:ln>
            <a:solidFill>
              <a:srgbClr val="0E43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74C8A83-A7A4-C143-B13F-BE01BE8565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189946"/>
            <a:ext cx="11444288" cy="1024494"/>
          </a:xfrm>
        </p:spPr>
        <p:txBody>
          <a:bodyPr anchor="t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de-DE" sz="29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Durchschnittlicher Umsatz der Warengruppen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C13699A-4820-0947-B451-96C8173E2A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4206" y="1268363"/>
            <a:ext cx="8378825" cy="5170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2300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866B6233-6216-664C-96F2-ED231C94FB9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>
              <a:lumMod val="60000"/>
              <a:lumOff val="40000"/>
              <a:alpha val="4588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C1F95CBD-D08C-B64C-AF67-DEBD8EFB681D}"/>
              </a:ext>
            </a:extLst>
          </p:cNvPr>
          <p:cNvSpPr/>
          <p:nvPr/>
        </p:nvSpPr>
        <p:spPr>
          <a:xfrm>
            <a:off x="1478756" y="982453"/>
            <a:ext cx="9229726" cy="5742753"/>
          </a:xfrm>
          <a:prstGeom prst="rect">
            <a:avLst/>
          </a:prstGeom>
          <a:solidFill>
            <a:srgbClr val="FFFFFF">
              <a:alpha val="45882"/>
            </a:srgbClr>
          </a:solidFill>
          <a:ln>
            <a:solidFill>
              <a:srgbClr val="0E43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74C8A83-A7A4-C143-B13F-BE01BE8565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189946"/>
            <a:ext cx="11444288" cy="1024494"/>
          </a:xfrm>
        </p:spPr>
        <p:txBody>
          <a:bodyPr anchor="t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de-DE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Durchschnittlicher Umsatz der Warengruppen bei Regen  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DCB12EB9-95EF-5E4E-B65A-B415F5585B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4206" y="1268363"/>
            <a:ext cx="8378825" cy="5170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9132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CustomShape 1"/>
          <p:cNvSpPr/>
          <p:nvPr/>
        </p:nvSpPr>
        <p:spPr>
          <a:xfrm>
            <a:off x="0" y="0"/>
            <a:ext cx="8336880" cy="6857640"/>
          </a:xfrm>
          <a:prstGeom prst="rect">
            <a:avLst/>
          </a:prstGeom>
          <a:solidFill>
            <a:schemeClr val="accent6">
              <a:lumMod val="60000"/>
              <a:lumOff val="40000"/>
              <a:alpha val="4588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1" name="TextShape 2"/>
          <p:cNvSpPr txBox="1"/>
          <p:nvPr/>
        </p:nvSpPr>
        <p:spPr>
          <a:xfrm>
            <a:off x="324360" y="1828800"/>
            <a:ext cx="4533840" cy="159984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de-DE" sz="3600" b="0" strike="noStrike" spc="-1">
                <a:solidFill>
                  <a:srgbClr val="000000"/>
                </a:solidFill>
                <a:latin typeface="Helvetica Neue Light"/>
                <a:ea typeface="Helvetica Neue Light"/>
              </a:rPr>
              <a:t>svm-Modell </a:t>
            </a:r>
            <a:endParaRPr lang="de-DE" sz="36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2" name="TextShape 3"/>
          <p:cNvSpPr txBox="1"/>
          <p:nvPr/>
        </p:nvSpPr>
        <p:spPr>
          <a:xfrm>
            <a:off x="432000" y="4176000"/>
            <a:ext cx="11592000" cy="1670040"/>
          </a:xfrm>
          <a:prstGeom prst="rect">
            <a:avLst/>
          </a:prstGeom>
          <a:solidFill>
            <a:srgbClr val="FFFFFF">
              <a:alpha val="77000"/>
            </a:srgbClr>
          </a:solidFill>
          <a:ln>
            <a:solidFill>
              <a:srgbClr val="000000"/>
            </a:solidFill>
          </a:ln>
        </p:spPr>
        <p:txBody>
          <a:bodyPr>
            <a:normAutofit/>
          </a:bodyPr>
          <a:lstStyle/>
          <a:p>
            <a:pPr>
              <a:lnSpc>
                <a:spcPct val="150000"/>
              </a:lnSpc>
              <a:spcBef>
                <a:spcPts val="1001"/>
              </a:spcBef>
            </a:pPr>
            <a:r>
              <a:rPr lang="de-DE" sz="2000" b="0" i="1" strike="noStrike" spc="-1">
                <a:solidFill>
                  <a:srgbClr val="000000"/>
                </a:solidFill>
                <a:latin typeface="Helvetica Neue Light"/>
                <a:ea typeface="Helvetica Neue Light"/>
              </a:rPr>
              <a:t>as.factor(KielerWoche)+ (as.factor(Wetter) + Temperatur  + as.Date(Datum) +  +as.factor(Feiertag_Ja)+ as.factor(Wochentag)+T_Abweichung) *as.factor(Warengruppe)</a:t>
            </a:r>
            <a:endParaRPr lang="de-DE" sz="20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de-DE" sz="2000" b="0" strike="noStrike" spc="-1">
              <a:solidFill>
                <a:srgbClr val="00000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1358342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DF1FEAC1-61F0-E44E-B126-E4DD7964951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>
              <a:lumMod val="60000"/>
              <a:lumOff val="40000"/>
              <a:alpha val="4588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BB7D87FC-7AB5-884B-92F1-FF0B9D0ED89E}"/>
              </a:ext>
            </a:extLst>
          </p:cNvPr>
          <p:cNvSpPr/>
          <p:nvPr/>
        </p:nvSpPr>
        <p:spPr>
          <a:xfrm>
            <a:off x="484594" y="205621"/>
            <a:ext cx="5954325" cy="6477621"/>
          </a:xfrm>
          <a:prstGeom prst="rect">
            <a:avLst/>
          </a:prstGeom>
          <a:solidFill>
            <a:srgbClr val="FFFFFF">
              <a:alpha val="45882"/>
            </a:srgbClr>
          </a:solidFill>
          <a:ln>
            <a:solidFill>
              <a:srgbClr val="0E43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EEB703B-38EC-4C43-AA98-6689DF9CA6E9}"/>
              </a:ext>
            </a:extLst>
          </p:cNvPr>
          <p:cNvSpPr/>
          <p:nvPr/>
        </p:nvSpPr>
        <p:spPr>
          <a:xfrm>
            <a:off x="6923513" y="1657355"/>
            <a:ext cx="4783893" cy="5023236"/>
          </a:xfrm>
          <a:prstGeom prst="rect">
            <a:avLst/>
          </a:prstGeom>
          <a:solidFill>
            <a:srgbClr val="FFFFFF">
              <a:alpha val="45882"/>
            </a:srgbClr>
          </a:solidFill>
          <a:ln>
            <a:solidFill>
              <a:srgbClr val="0E43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74C8A83-A7A4-C143-B13F-BE01BE8565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7368" y="14577"/>
            <a:ext cx="5150038" cy="1642778"/>
          </a:xfrm>
        </p:spPr>
        <p:txBody>
          <a:bodyPr anchor="ctr">
            <a:normAutofit fontScale="90000"/>
          </a:bodyPr>
          <a:lstStyle/>
          <a:p>
            <a:pPr algn="ctr">
              <a:lnSpc>
                <a:spcPct val="100000"/>
              </a:lnSpc>
            </a:pPr>
            <a:r>
              <a:rPr lang="de-DE" sz="36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Support </a:t>
            </a:r>
            <a:r>
              <a:rPr lang="de-DE" sz="36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Vector</a:t>
            </a:r>
            <a:r>
              <a:rPr lang="de-DE" sz="36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</a:t>
            </a:r>
            <a:r>
              <a:rPr lang="de-DE" sz="36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Machine</a:t>
            </a:r>
            <a:r>
              <a:rPr lang="de-DE" sz="36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– </a:t>
            </a:r>
            <a:r>
              <a:rPr lang="de-DE" sz="31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Schätzung für den 04.06.2019 </a:t>
            </a:r>
            <a:endParaRPr lang="de-DE" sz="36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pic>
        <p:nvPicPr>
          <p:cNvPr id="5" name="Grafik 4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32FB1224-C3CC-4747-9B64-45D6F66381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042" y="585717"/>
            <a:ext cx="5717427" cy="5717427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3BE371A3-D4C5-FF44-B8F5-C5B9AECEE0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1153" y="2024667"/>
            <a:ext cx="4288612" cy="4288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4778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hteck 15">
            <a:extLst>
              <a:ext uri="{FF2B5EF4-FFF2-40B4-BE49-F238E27FC236}">
                <a16:creationId xmlns:a16="http://schemas.microsoft.com/office/drawing/2014/main" id="{59BE6618-19E8-A14F-BD72-F58990D76BAA}"/>
              </a:ext>
            </a:extLst>
          </p:cNvPr>
          <p:cNvSpPr/>
          <p:nvPr/>
        </p:nvSpPr>
        <p:spPr>
          <a:xfrm>
            <a:off x="6656294" y="0"/>
            <a:ext cx="5535706" cy="6858000"/>
          </a:xfrm>
          <a:prstGeom prst="rect">
            <a:avLst/>
          </a:prstGeom>
          <a:solidFill>
            <a:schemeClr val="accent6">
              <a:lumMod val="60000"/>
              <a:lumOff val="40000"/>
              <a:alpha val="4588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872824E7-220F-5943-9E7E-0353E38E9EA2}"/>
              </a:ext>
            </a:extLst>
          </p:cNvPr>
          <p:cNvSpPr/>
          <p:nvPr/>
        </p:nvSpPr>
        <p:spPr>
          <a:xfrm>
            <a:off x="4768848" y="1400435"/>
            <a:ext cx="5849073" cy="4247476"/>
          </a:xfrm>
          <a:prstGeom prst="rect">
            <a:avLst/>
          </a:prstGeom>
          <a:solidFill>
            <a:srgbClr val="FFFFFF">
              <a:alpha val="45882"/>
            </a:srgbClr>
          </a:solidFill>
          <a:ln>
            <a:solidFill>
              <a:srgbClr val="0E43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2674932-95E9-1140-915C-41C225262E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1015"/>
            <a:ext cx="10515600" cy="1062412"/>
          </a:xfrm>
        </p:spPr>
        <p:txBody>
          <a:bodyPr>
            <a:normAutofit/>
          </a:bodyPr>
          <a:lstStyle/>
          <a:p>
            <a:pPr algn="ctr"/>
            <a:r>
              <a:rPr lang="de-DE" sz="32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Schätzung für den 04.06.2019 mit Hilfe des neuronalen Netzes</a:t>
            </a:r>
          </a:p>
        </p:txBody>
      </p:sp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D6128706-9110-A44B-85FC-4691592E74EF}"/>
              </a:ext>
            </a:extLst>
          </p:cNvPr>
          <p:cNvSpPr txBox="1">
            <a:spLocks/>
          </p:cNvSpPr>
          <p:nvPr/>
        </p:nvSpPr>
        <p:spPr>
          <a:xfrm>
            <a:off x="501406" y="1400435"/>
            <a:ext cx="3908548" cy="3020753"/>
          </a:xfrm>
          <a:prstGeom prst="rect">
            <a:avLst/>
          </a:prstGeom>
          <a:ln>
            <a:solidFill>
              <a:srgbClr val="0E4340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Eingebaute Variablen: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Temperatur</a:t>
            </a:r>
            <a:b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</a:br>
            <a:r>
              <a:rPr lang="de-DE" sz="1800" strike="sngStrike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Warengruppe</a:t>
            </a: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</a:t>
            </a:r>
            <a:b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</a:b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Wochentag</a:t>
            </a:r>
            <a:b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</a:br>
            <a:r>
              <a:rPr lang="de-DE" sz="18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Regen</a:t>
            </a:r>
          </a:p>
          <a:p>
            <a:pPr marL="0" indent="0">
              <a:lnSpc>
                <a:spcPct val="110000"/>
              </a:lnSpc>
              <a:buNone/>
            </a:pPr>
            <a:endParaRPr lang="de-DE" sz="1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de-DE" sz="1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Separate Berechnung der einzelnen Warengruppen </a:t>
            </a:r>
          </a:p>
        </p:txBody>
      </p:sp>
      <p:graphicFrame>
        <p:nvGraphicFramePr>
          <p:cNvPr id="8" name="Tabelle 7">
            <a:extLst>
              <a:ext uri="{FF2B5EF4-FFF2-40B4-BE49-F238E27FC236}">
                <a16:creationId xmlns:a16="http://schemas.microsoft.com/office/drawing/2014/main" id="{E99B4D94-8D9D-DC4B-A659-E7E135342F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8120794"/>
              </p:ext>
            </p:extLst>
          </p:nvPr>
        </p:nvGraphicFramePr>
        <p:xfrm>
          <a:off x="4975563" y="1588910"/>
          <a:ext cx="5435641" cy="38705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24850">
                  <a:extLst>
                    <a:ext uri="{9D8B030D-6E8A-4147-A177-3AD203B41FA5}">
                      <a16:colId xmlns:a16="http://schemas.microsoft.com/office/drawing/2014/main" val="220568471"/>
                    </a:ext>
                  </a:extLst>
                </a:gridCol>
                <a:gridCol w="1094304">
                  <a:extLst>
                    <a:ext uri="{9D8B030D-6E8A-4147-A177-3AD203B41FA5}">
                      <a16:colId xmlns:a16="http://schemas.microsoft.com/office/drawing/2014/main" val="1779357019"/>
                    </a:ext>
                  </a:extLst>
                </a:gridCol>
                <a:gridCol w="2816487">
                  <a:extLst>
                    <a:ext uri="{9D8B030D-6E8A-4147-A177-3AD203B41FA5}">
                      <a16:colId xmlns:a16="http://schemas.microsoft.com/office/drawing/2014/main" val="3687913560"/>
                    </a:ext>
                  </a:extLst>
                </a:gridCol>
              </a:tblGrid>
              <a:tr h="799695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400" u="none" strike="noStrike">
                          <a:effectLst/>
                        </a:rPr>
                        <a:t>Warengruppe </a:t>
                      </a:r>
                      <a:endParaRPr lang="de-DE" sz="1400" b="1" i="0" u="none" strike="noStrike">
                        <a:solidFill>
                          <a:srgbClr val="000000"/>
                        </a:solidFill>
                        <a:effectLst/>
                        <a:latin typeface="Helvetica Leicht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400" u="none" strike="noStrike">
                          <a:effectLst/>
                        </a:rPr>
                        <a:t>MAPE </a:t>
                      </a:r>
                      <a:endParaRPr lang="de-DE" sz="1400" b="1" i="0" u="none" strike="noStrike">
                        <a:solidFill>
                          <a:srgbClr val="000000"/>
                        </a:solidFill>
                        <a:effectLst/>
                        <a:latin typeface="Helvetica Leicht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400" u="none" strike="noStrike" dirty="0">
                          <a:effectLst/>
                        </a:rPr>
                        <a:t>Vorhergesagter Umsatz in EUR </a:t>
                      </a:r>
                      <a:endParaRPr lang="de-DE" sz="1400" b="1" i="0" u="none" strike="noStrike" dirty="0">
                        <a:solidFill>
                          <a:srgbClr val="000000"/>
                        </a:solidFill>
                        <a:effectLst/>
                        <a:latin typeface="Helvetica Leicht" pitchFamily="2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85953667"/>
                  </a:ext>
                </a:extLst>
              </a:tr>
              <a:tr h="511805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200" u="none" strike="noStrike">
                          <a:effectLst/>
                        </a:rPr>
                        <a:t>1</a:t>
                      </a:r>
                      <a:endParaRPr lang="de-DE" sz="1200" b="0" i="0" u="none" strike="noStrike">
                        <a:solidFill>
                          <a:srgbClr val="000000"/>
                        </a:solidFill>
                        <a:effectLst/>
                        <a:latin typeface="Helvetica Leicht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200" u="none" strike="noStrike">
                          <a:effectLst/>
                        </a:rPr>
                        <a:t>29,07%</a:t>
                      </a:r>
                      <a:endParaRPr lang="de-DE" sz="1200" b="0" i="0" u="none" strike="noStrike">
                        <a:solidFill>
                          <a:srgbClr val="000000"/>
                        </a:solidFill>
                        <a:effectLst/>
                        <a:latin typeface="Helvetica Leicht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200" u="none" strike="noStrike">
                          <a:effectLst/>
                        </a:rPr>
                        <a:t>123</a:t>
                      </a:r>
                      <a:endParaRPr lang="de-DE" sz="1200" b="0" i="0" u="none" strike="noStrike">
                        <a:solidFill>
                          <a:srgbClr val="000000"/>
                        </a:solidFill>
                        <a:effectLst/>
                        <a:latin typeface="Helvetica Leicht" pitchFamily="2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10761942"/>
                  </a:ext>
                </a:extLst>
              </a:tr>
              <a:tr h="511805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200" u="none" strike="noStrike">
                          <a:effectLst/>
                        </a:rPr>
                        <a:t>2</a:t>
                      </a:r>
                      <a:endParaRPr lang="de-DE" sz="1200" b="0" i="0" u="none" strike="noStrike">
                        <a:solidFill>
                          <a:srgbClr val="000000"/>
                        </a:solidFill>
                        <a:effectLst/>
                        <a:latin typeface="Helvetica Leicht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200" u="none" strike="noStrike">
                          <a:effectLst/>
                        </a:rPr>
                        <a:t>31,15%</a:t>
                      </a:r>
                      <a:endParaRPr lang="de-DE" sz="1200" b="0" i="0" u="none" strike="noStrike">
                        <a:solidFill>
                          <a:srgbClr val="000000"/>
                        </a:solidFill>
                        <a:effectLst/>
                        <a:latin typeface="Helvetica Leicht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200" u="none" strike="noStrike">
                          <a:effectLst/>
                        </a:rPr>
                        <a:t>408</a:t>
                      </a:r>
                      <a:endParaRPr lang="de-DE" sz="1200" b="0" i="0" u="none" strike="noStrike">
                        <a:solidFill>
                          <a:srgbClr val="000000"/>
                        </a:solidFill>
                        <a:effectLst/>
                        <a:latin typeface="Helvetica Leicht" pitchFamily="2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39242540"/>
                  </a:ext>
                </a:extLst>
              </a:tr>
              <a:tr h="511805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200" u="none" strike="noStrike">
                          <a:effectLst/>
                        </a:rPr>
                        <a:t>3</a:t>
                      </a:r>
                      <a:endParaRPr lang="de-DE" sz="1200" b="0" i="0" u="none" strike="noStrike">
                        <a:solidFill>
                          <a:srgbClr val="000000"/>
                        </a:solidFill>
                        <a:effectLst/>
                        <a:latin typeface="Helvetica Leicht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200" u="none" strike="noStrike" dirty="0">
                          <a:effectLst/>
                        </a:rPr>
                        <a:t>50,05%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 Leicht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200" u="none" strike="noStrike">
                          <a:effectLst/>
                        </a:rPr>
                        <a:t>172</a:t>
                      </a:r>
                      <a:endParaRPr lang="de-DE" sz="1200" b="0" i="0" u="none" strike="noStrike">
                        <a:solidFill>
                          <a:srgbClr val="000000"/>
                        </a:solidFill>
                        <a:effectLst/>
                        <a:latin typeface="Helvetica Leicht" pitchFamily="2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19960764"/>
                  </a:ext>
                </a:extLst>
              </a:tr>
              <a:tr h="511805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200" u="none" strike="noStrike" dirty="0">
                          <a:effectLst/>
                        </a:rPr>
                        <a:t>4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 Leicht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200" u="none" strike="noStrike">
                          <a:effectLst/>
                        </a:rPr>
                        <a:t>26,65%</a:t>
                      </a:r>
                      <a:endParaRPr lang="de-DE" sz="1200" b="0" i="0" u="none" strike="noStrike">
                        <a:solidFill>
                          <a:srgbClr val="000000"/>
                        </a:solidFill>
                        <a:effectLst/>
                        <a:latin typeface="Helvetica Leicht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200" u="none" strike="noStrike">
                          <a:effectLst/>
                        </a:rPr>
                        <a:t>68</a:t>
                      </a:r>
                      <a:endParaRPr lang="de-DE" sz="1200" b="0" i="0" u="none" strike="noStrike">
                        <a:solidFill>
                          <a:srgbClr val="000000"/>
                        </a:solidFill>
                        <a:effectLst/>
                        <a:latin typeface="Helvetica Leicht" pitchFamily="2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79827108"/>
                  </a:ext>
                </a:extLst>
              </a:tr>
              <a:tr h="511805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200" u="none" strike="noStrike">
                          <a:effectLst/>
                        </a:rPr>
                        <a:t>5</a:t>
                      </a:r>
                      <a:endParaRPr lang="de-DE" sz="1200" b="0" i="0" u="none" strike="noStrike">
                        <a:solidFill>
                          <a:srgbClr val="000000"/>
                        </a:solidFill>
                        <a:effectLst/>
                        <a:latin typeface="Helvetica Leicht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200" u="none" strike="noStrike">
                          <a:effectLst/>
                        </a:rPr>
                        <a:t>22,00%</a:t>
                      </a:r>
                      <a:endParaRPr lang="de-DE" sz="1200" b="0" i="0" u="none" strike="noStrike">
                        <a:solidFill>
                          <a:srgbClr val="000000"/>
                        </a:solidFill>
                        <a:effectLst/>
                        <a:latin typeface="Helvetica Leicht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200" u="none" strike="noStrike">
                          <a:effectLst/>
                        </a:rPr>
                        <a:t>211</a:t>
                      </a:r>
                      <a:endParaRPr lang="de-DE" sz="1200" b="0" i="0" u="none" strike="noStrike">
                        <a:solidFill>
                          <a:srgbClr val="000000"/>
                        </a:solidFill>
                        <a:effectLst/>
                        <a:latin typeface="Helvetica Leicht" pitchFamily="2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2114857"/>
                  </a:ext>
                </a:extLst>
              </a:tr>
              <a:tr h="511805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200" u="none" strike="noStrike">
                          <a:effectLst/>
                        </a:rPr>
                        <a:t>6</a:t>
                      </a:r>
                      <a:endParaRPr lang="de-DE" sz="1200" b="0" i="0" u="none" strike="noStrike">
                        <a:solidFill>
                          <a:srgbClr val="000000"/>
                        </a:solidFill>
                        <a:effectLst/>
                        <a:latin typeface="Helvetica Leicht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200" u="none" strike="noStrike">
                          <a:effectLst/>
                        </a:rPr>
                        <a:t>54,58%</a:t>
                      </a:r>
                      <a:endParaRPr lang="de-DE" sz="1200" b="0" i="0" u="none" strike="noStrike">
                        <a:solidFill>
                          <a:srgbClr val="000000"/>
                        </a:solidFill>
                        <a:effectLst/>
                        <a:latin typeface="Helvetica Leicht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200" u="none" strike="noStrike" dirty="0">
                          <a:effectLst/>
                        </a:rPr>
                        <a:t>46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 Leicht" pitchFamily="2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749278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092730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174</TotalTime>
  <Words>237</Words>
  <Application>Microsoft Macintosh PowerPoint</Application>
  <PresentationFormat>Widescreen</PresentationFormat>
  <Paragraphs>78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Arial</vt:lpstr>
      <vt:lpstr>Calibri</vt:lpstr>
      <vt:lpstr>Calibri Light</vt:lpstr>
      <vt:lpstr>Helvetica Leicht</vt:lpstr>
      <vt:lpstr>Helvetica Neue</vt:lpstr>
      <vt:lpstr>Helvetica Neue Light</vt:lpstr>
      <vt:lpstr>Office</vt:lpstr>
      <vt:lpstr>Ergebnisse Data Science Team 6 </vt:lpstr>
      <vt:lpstr>Der Datensatz</vt:lpstr>
      <vt:lpstr>Zusätzlich eingebaute Variablen </vt:lpstr>
      <vt:lpstr>Durchschnittlicher Umsatz der Warengruppen je Wochentag</vt:lpstr>
      <vt:lpstr>Durchschnittlicher Umsatz der Warengruppen</vt:lpstr>
      <vt:lpstr>Durchschnittlicher Umsatz der Warengruppen bei Regen  </vt:lpstr>
      <vt:lpstr>PowerPoint Presentation</vt:lpstr>
      <vt:lpstr>Support Vector Machine – Schätzung für den 04.06.2019 </vt:lpstr>
      <vt:lpstr>Schätzung für den 04.06.2019 mit Hilfe des neuronalen Netzes</vt:lpstr>
      <vt:lpstr>Schätzung für den 04.06.2019 mit Hilfe des neuronalen Netzes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Ergebnisse des Data Science Team 6 </dc:title>
  <dc:creator>TU-Pseudonym 6918967520136522</dc:creator>
  <cp:lastModifiedBy>Dirk Brockhausen</cp:lastModifiedBy>
  <cp:revision>15</cp:revision>
  <dcterms:created xsi:type="dcterms:W3CDTF">2020-06-08T16:24:51Z</dcterms:created>
  <dcterms:modified xsi:type="dcterms:W3CDTF">2020-06-09T15:53:19Z</dcterms:modified>
</cp:coreProperties>
</file>